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2"/>
  </p:handoutMasterIdLst>
  <p:sldIdLst>
    <p:sldId id="256" r:id="rId2"/>
    <p:sldId id="257" r:id="rId3"/>
    <p:sldId id="260" r:id="rId4"/>
    <p:sldId id="264" r:id="rId5"/>
    <p:sldId id="278" r:id="rId6"/>
    <p:sldId id="265" r:id="rId7"/>
    <p:sldId id="279" r:id="rId8"/>
    <p:sldId id="261" r:id="rId9"/>
    <p:sldId id="280" r:id="rId10"/>
    <p:sldId id="281" r:id="rId11"/>
    <p:sldId id="282" r:id="rId12"/>
    <p:sldId id="283" r:id="rId13"/>
    <p:sldId id="284" r:id="rId14"/>
    <p:sldId id="270" r:id="rId15"/>
    <p:sldId id="285" r:id="rId16"/>
    <p:sldId id="286" r:id="rId17"/>
    <p:sldId id="287" r:id="rId18"/>
    <p:sldId id="277" r:id="rId19"/>
    <p:sldId id="288"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sorterViewPr>
    <p:cViewPr>
      <p:scale>
        <a:sx n="110" d="100"/>
        <a:sy n="110" d="100"/>
      </p:scale>
      <p:origin x="0" y="39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55C8B73-84A5-46AB-8B66-1839D5F5C276}" type="datetimeFigureOut">
              <a:rPr lang="en-GB" smtClean="0"/>
              <a:t>16/05/2015</a:t>
            </a:fld>
            <a:endParaRPr lang="en-GB"/>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62B0C58-D349-40DB-94F7-0775B68643FB}" type="slidenum">
              <a:rPr lang="en-GB" smtClean="0"/>
              <a:t>‹nr.›</a:t>
            </a:fld>
            <a:endParaRPr lang="en-GB"/>
          </a:p>
        </p:txBody>
      </p:sp>
    </p:spTree>
    <p:extLst>
      <p:ext uri="{BB962C8B-B14F-4D97-AF65-F5344CB8AC3E}">
        <p14:creationId xmlns:p14="http://schemas.microsoft.com/office/powerpoint/2010/main" val="36166305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22FEFED-9F93-4231-94E1-2FCBC84A3CBB}" type="datetimeFigureOut">
              <a:rPr lang="en-GB" smtClean="0"/>
              <a:t>16/05/2015</a:t>
            </a:fld>
            <a:endParaRPr lang="en-GB" dirty="0"/>
          </a:p>
        </p:txBody>
      </p:sp>
      <p:sp>
        <p:nvSpPr>
          <p:cNvPr id="5" name="Footer Placeholder 4"/>
          <p:cNvSpPr>
            <a:spLocks noGrp="1"/>
          </p:cNvSpPr>
          <p:nvPr>
            <p:ph type="ftr" sz="quarter" idx="11"/>
          </p:nvPr>
        </p:nvSpPr>
        <p:spPr/>
        <p:txBody>
          <a:bodyPr/>
          <a:lstStyle/>
          <a:p>
            <a:r>
              <a:rPr lang="sv-SE" dirty="0" smtClean="0"/>
              <a:t>Corfu Symposium</a:t>
            </a:r>
            <a:endParaRPr lang="en-GB" dirty="0"/>
          </a:p>
        </p:txBody>
      </p:sp>
      <p:sp>
        <p:nvSpPr>
          <p:cNvPr id="6" name="Slide Number Placeholder 5"/>
          <p:cNvSpPr>
            <a:spLocks noGrp="1"/>
          </p:cNvSpPr>
          <p:nvPr>
            <p:ph type="sldNum" sz="quarter" idx="12"/>
          </p:nvPr>
        </p:nvSpPr>
        <p:spPr/>
        <p:txBody>
          <a:bodyPr/>
          <a:lstStyle/>
          <a:p>
            <a:fld id="{56C22BB5-3ACA-412B-853E-EC93D990EFA7}" type="slidenum">
              <a:rPr lang="en-GB" smtClean="0"/>
              <a:t>‹nr.›</a:t>
            </a:fld>
            <a:endParaRPr lang="en-GB"/>
          </a:p>
        </p:txBody>
      </p:sp>
      <p:pic>
        <p:nvPicPr>
          <p:cNvPr id="7"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16575" y="0"/>
            <a:ext cx="3527425"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05493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22FEFED-9F93-4231-94E1-2FCBC84A3CBB}" type="datetimeFigureOut">
              <a:rPr lang="en-GB" smtClean="0"/>
              <a:t>16/05/2015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C22BB5-3ACA-412B-853E-EC93D990EFA7}" type="slidenum">
              <a:rPr lang="en-GB" smtClean="0"/>
              <a:t>‹nr.›</a:t>
            </a:fld>
            <a:endParaRPr lang="en-GB"/>
          </a:p>
        </p:txBody>
      </p:sp>
    </p:spTree>
    <p:extLst>
      <p:ext uri="{BB962C8B-B14F-4D97-AF65-F5344CB8AC3E}">
        <p14:creationId xmlns:p14="http://schemas.microsoft.com/office/powerpoint/2010/main" val="790217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22FEFED-9F93-4231-94E1-2FCBC84A3CBB}" type="datetimeFigureOut">
              <a:rPr lang="en-GB" smtClean="0"/>
              <a:t>16/05/2015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C22BB5-3ACA-412B-853E-EC93D990EFA7}" type="slidenum">
              <a:rPr lang="en-GB" smtClean="0"/>
              <a:t>‹nr.›</a:t>
            </a:fld>
            <a:endParaRPr lang="en-GB"/>
          </a:p>
        </p:txBody>
      </p:sp>
    </p:spTree>
    <p:extLst>
      <p:ext uri="{BB962C8B-B14F-4D97-AF65-F5344CB8AC3E}">
        <p14:creationId xmlns:p14="http://schemas.microsoft.com/office/powerpoint/2010/main" val="1713220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22FEFED-9F93-4231-94E1-2FCBC84A3CBB}" type="datetimeFigureOut">
              <a:rPr lang="en-GB" smtClean="0"/>
              <a:t>16/05/2015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C22BB5-3ACA-412B-853E-EC93D990EFA7}" type="slidenum">
              <a:rPr lang="en-GB" smtClean="0"/>
              <a:t>‹nr.›</a:t>
            </a:fld>
            <a:endParaRPr lang="en-GB"/>
          </a:p>
        </p:txBody>
      </p:sp>
    </p:spTree>
    <p:extLst>
      <p:ext uri="{BB962C8B-B14F-4D97-AF65-F5344CB8AC3E}">
        <p14:creationId xmlns:p14="http://schemas.microsoft.com/office/powerpoint/2010/main" val="2448778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FEFED-9F93-4231-94E1-2FCBC84A3CBB}" type="datetimeFigureOut">
              <a:rPr lang="en-GB" smtClean="0"/>
              <a:t>16/05/2015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C22BB5-3ACA-412B-853E-EC93D990EFA7}" type="slidenum">
              <a:rPr lang="en-GB" smtClean="0"/>
              <a:t>‹nr.›</a:t>
            </a:fld>
            <a:endParaRPr lang="en-GB"/>
          </a:p>
        </p:txBody>
      </p:sp>
    </p:spTree>
    <p:extLst>
      <p:ext uri="{BB962C8B-B14F-4D97-AF65-F5344CB8AC3E}">
        <p14:creationId xmlns:p14="http://schemas.microsoft.com/office/powerpoint/2010/main" val="950147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22FEFED-9F93-4231-94E1-2FCBC84A3CBB}" type="datetimeFigureOut">
              <a:rPr lang="en-GB" smtClean="0"/>
              <a:t>16/05/2015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C22BB5-3ACA-412B-853E-EC93D990EFA7}" type="slidenum">
              <a:rPr lang="en-GB" smtClean="0"/>
              <a:t>‹nr.›</a:t>
            </a:fld>
            <a:endParaRPr lang="en-GB"/>
          </a:p>
        </p:txBody>
      </p:sp>
    </p:spTree>
    <p:extLst>
      <p:ext uri="{BB962C8B-B14F-4D97-AF65-F5344CB8AC3E}">
        <p14:creationId xmlns:p14="http://schemas.microsoft.com/office/powerpoint/2010/main" val="559322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22FEFED-9F93-4231-94E1-2FCBC84A3CBB}" type="datetimeFigureOut">
              <a:rPr lang="en-GB" smtClean="0"/>
              <a:t>16/05/2015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6C22BB5-3ACA-412B-853E-EC93D990EFA7}" type="slidenum">
              <a:rPr lang="en-GB" smtClean="0"/>
              <a:t>‹nr.›</a:t>
            </a:fld>
            <a:endParaRPr lang="en-GB"/>
          </a:p>
        </p:txBody>
      </p:sp>
    </p:spTree>
    <p:extLst>
      <p:ext uri="{BB962C8B-B14F-4D97-AF65-F5344CB8AC3E}">
        <p14:creationId xmlns:p14="http://schemas.microsoft.com/office/powerpoint/2010/main" val="1933185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22FEFED-9F93-4231-94E1-2FCBC84A3CBB}" type="datetimeFigureOut">
              <a:rPr lang="en-GB" smtClean="0"/>
              <a:t>16/05/2015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6C22BB5-3ACA-412B-853E-EC93D990EFA7}" type="slidenum">
              <a:rPr lang="en-GB" smtClean="0"/>
              <a:t>‹nr.›</a:t>
            </a:fld>
            <a:endParaRPr lang="en-GB"/>
          </a:p>
        </p:txBody>
      </p:sp>
    </p:spTree>
    <p:extLst>
      <p:ext uri="{BB962C8B-B14F-4D97-AF65-F5344CB8AC3E}">
        <p14:creationId xmlns:p14="http://schemas.microsoft.com/office/powerpoint/2010/main" val="4124941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FEFED-9F93-4231-94E1-2FCBC84A3CBB}" type="datetimeFigureOut">
              <a:rPr lang="en-GB" smtClean="0"/>
              <a:t>16/05/2015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6C22BB5-3ACA-412B-853E-EC93D990EFA7}" type="slidenum">
              <a:rPr lang="en-GB" smtClean="0"/>
              <a:t>‹nr.›</a:t>
            </a:fld>
            <a:endParaRPr lang="en-GB"/>
          </a:p>
        </p:txBody>
      </p:sp>
    </p:spTree>
    <p:extLst>
      <p:ext uri="{BB962C8B-B14F-4D97-AF65-F5344CB8AC3E}">
        <p14:creationId xmlns:p14="http://schemas.microsoft.com/office/powerpoint/2010/main" val="2708711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FEFED-9F93-4231-94E1-2FCBC84A3CBB}" type="datetimeFigureOut">
              <a:rPr lang="en-GB" smtClean="0"/>
              <a:t>16/05/2015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C22BB5-3ACA-412B-853E-EC93D990EFA7}" type="slidenum">
              <a:rPr lang="en-GB" smtClean="0"/>
              <a:t>‹nr.›</a:t>
            </a:fld>
            <a:endParaRPr lang="en-GB"/>
          </a:p>
        </p:txBody>
      </p:sp>
    </p:spTree>
    <p:extLst>
      <p:ext uri="{BB962C8B-B14F-4D97-AF65-F5344CB8AC3E}">
        <p14:creationId xmlns:p14="http://schemas.microsoft.com/office/powerpoint/2010/main" val="2962181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FEFED-9F93-4231-94E1-2FCBC84A3CBB}" type="datetimeFigureOut">
              <a:rPr lang="en-GB" smtClean="0"/>
              <a:t>16/05/2015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C22BB5-3ACA-412B-853E-EC93D990EFA7}" type="slidenum">
              <a:rPr lang="en-GB" smtClean="0"/>
              <a:t>‹nr.›</a:t>
            </a:fld>
            <a:endParaRPr lang="en-GB"/>
          </a:p>
        </p:txBody>
      </p:sp>
    </p:spTree>
    <p:extLst>
      <p:ext uri="{BB962C8B-B14F-4D97-AF65-F5344CB8AC3E}">
        <p14:creationId xmlns:p14="http://schemas.microsoft.com/office/powerpoint/2010/main" val="1225061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2FEFED-9F93-4231-94E1-2FCBC84A3CBB}" type="datetimeFigureOut">
              <a:rPr lang="en-GB" smtClean="0"/>
              <a:t>16/05/2015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C22BB5-3ACA-412B-853E-EC93D990EFA7}" type="slidenum">
              <a:rPr lang="en-GB" smtClean="0"/>
              <a:t>‹nr.›</a:t>
            </a:fld>
            <a:endParaRPr lang="en-GB"/>
          </a:p>
        </p:txBody>
      </p:sp>
      <p:pic>
        <p:nvPicPr>
          <p:cNvPr id="7" name="Picture 8"/>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616575" y="0"/>
            <a:ext cx="3527425"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909047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sv-SE" dirty="0" smtClean="0"/>
              <a:t>Affinity and attachment in the consumer-place brand relationship</a:t>
            </a:r>
            <a:endParaRPr lang="en-GB" dirty="0"/>
          </a:p>
        </p:txBody>
      </p:sp>
      <p:sp>
        <p:nvSpPr>
          <p:cNvPr id="3" name="Subtitle 2"/>
          <p:cNvSpPr>
            <a:spLocks noGrp="1"/>
          </p:cNvSpPr>
          <p:nvPr>
            <p:ph type="subTitle" idx="1"/>
          </p:nvPr>
        </p:nvSpPr>
        <p:spPr/>
        <p:txBody>
          <a:bodyPr>
            <a:normAutofit fontScale="70000" lnSpcReduction="20000"/>
          </a:bodyPr>
          <a:lstStyle/>
          <a:p>
            <a:r>
              <a:rPr lang="en-GB" b="1" dirty="0" smtClean="0"/>
              <a:t>Keith </a:t>
            </a:r>
            <a:r>
              <a:rPr lang="en-GB" b="1" dirty="0" err="1" smtClean="0"/>
              <a:t>Dinnie</a:t>
            </a:r>
            <a:r>
              <a:rPr lang="en-GB" b="1" dirty="0" smtClean="0"/>
              <a:t> and TC </a:t>
            </a:r>
            <a:r>
              <a:rPr lang="en-GB" b="1" dirty="0" err="1" smtClean="0"/>
              <a:t>Melewar</a:t>
            </a:r>
            <a:endParaRPr lang="en-GB" b="1" dirty="0" smtClean="0"/>
          </a:p>
          <a:p>
            <a:r>
              <a:rPr lang="en-GB" b="1" dirty="0" smtClean="0"/>
              <a:t>Department of Marketing, Branding and Tourism</a:t>
            </a:r>
          </a:p>
          <a:p>
            <a:r>
              <a:rPr lang="en-GB" b="1" dirty="0" smtClean="0"/>
              <a:t>Middlesex University Business School</a:t>
            </a:r>
          </a:p>
          <a:p>
            <a:r>
              <a:rPr lang="en-GB" b="1" smtClean="0"/>
              <a:t>London</a:t>
            </a:r>
            <a:endParaRPr lang="en-GB" b="1" dirty="0" smtClean="0"/>
          </a:p>
          <a:p>
            <a:r>
              <a:rPr lang="en-GB" dirty="0" smtClean="0"/>
              <a:t> </a:t>
            </a:r>
            <a:endParaRPr lang="en-GB" dirty="0"/>
          </a:p>
        </p:txBody>
      </p:sp>
    </p:spTree>
    <p:extLst>
      <p:ext uri="{BB962C8B-B14F-4D97-AF65-F5344CB8AC3E}">
        <p14:creationId xmlns:p14="http://schemas.microsoft.com/office/powerpoint/2010/main" val="26047883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en-GB" dirty="0" smtClean="0"/>
              <a:t>Consumer-brand relationships</a:t>
            </a:r>
            <a:endParaRPr lang="en-GB" dirty="0"/>
          </a:p>
        </p:txBody>
      </p:sp>
      <p:sp>
        <p:nvSpPr>
          <p:cNvPr id="3" name="Tijdelijke aanduiding voor inhoud 2"/>
          <p:cNvSpPr>
            <a:spLocks noGrp="1"/>
          </p:cNvSpPr>
          <p:nvPr>
            <p:ph idx="1"/>
          </p:nvPr>
        </p:nvSpPr>
        <p:spPr/>
        <p:txBody>
          <a:bodyPr>
            <a:normAutofit fontScale="92500" lnSpcReduction="10000"/>
          </a:bodyPr>
          <a:lstStyle/>
          <a:p>
            <a:r>
              <a:rPr lang="en-GB" dirty="0" smtClean="0"/>
              <a:t>A highly influential article </a:t>
            </a:r>
            <a:r>
              <a:rPr lang="en-GB" dirty="0"/>
              <a:t>in the field of consumer brand relationships is </a:t>
            </a:r>
            <a:r>
              <a:rPr lang="en-GB" dirty="0" smtClean="0"/>
              <a:t>Fournier’s </a:t>
            </a:r>
            <a:r>
              <a:rPr lang="en-GB" dirty="0"/>
              <a:t>(1998) application of relationship theory to consumers and their brands. </a:t>
            </a:r>
            <a:endParaRPr lang="en-GB" dirty="0" smtClean="0"/>
          </a:p>
          <a:p>
            <a:r>
              <a:rPr lang="en-GB" dirty="0" smtClean="0"/>
              <a:t>Other </a:t>
            </a:r>
            <a:r>
              <a:rPr lang="en-GB" dirty="0"/>
              <a:t>scholars have investigated the emotional dimension of consumers’ relationship with their brands (Thomson, </a:t>
            </a:r>
            <a:r>
              <a:rPr lang="en-GB" dirty="0" err="1"/>
              <a:t>MacInnis</a:t>
            </a:r>
            <a:r>
              <a:rPr lang="en-GB" dirty="0"/>
              <a:t>, and Park, 2005), paving the way for studies into the affinity and attachment constructs considered in the following section.</a:t>
            </a:r>
          </a:p>
        </p:txBody>
      </p:sp>
    </p:spTree>
    <p:extLst>
      <p:ext uri="{BB962C8B-B14F-4D97-AF65-F5344CB8AC3E}">
        <p14:creationId xmlns:p14="http://schemas.microsoft.com/office/powerpoint/2010/main" val="42448286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en-GB" dirty="0" smtClean="0"/>
              <a:t>Affinity and attachment</a:t>
            </a:r>
            <a:endParaRPr lang="en-GB" dirty="0"/>
          </a:p>
        </p:txBody>
      </p:sp>
      <p:sp>
        <p:nvSpPr>
          <p:cNvPr id="3" name="Tijdelijke aanduiding voor inhoud 2"/>
          <p:cNvSpPr>
            <a:spLocks noGrp="1"/>
          </p:cNvSpPr>
          <p:nvPr>
            <p:ph idx="1"/>
          </p:nvPr>
        </p:nvSpPr>
        <p:spPr/>
        <p:txBody>
          <a:bodyPr>
            <a:normAutofit lnSpcReduction="10000"/>
          </a:bodyPr>
          <a:lstStyle/>
          <a:p>
            <a:r>
              <a:rPr lang="en-GB" sz="2800" dirty="0"/>
              <a:t>Brand attachment has been identified as a driver of brand equity (Park, </a:t>
            </a:r>
            <a:r>
              <a:rPr lang="en-GB" sz="2800" dirty="0" err="1"/>
              <a:t>MacInnis</a:t>
            </a:r>
            <a:r>
              <a:rPr lang="en-GB" sz="2800" dirty="0"/>
              <a:t>, </a:t>
            </a:r>
            <a:r>
              <a:rPr lang="en-GB" sz="2800" dirty="0" err="1"/>
              <a:t>Priester</a:t>
            </a:r>
            <a:r>
              <a:rPr lang="en-GB" sz="2800" dirty="0"/>
              <a:t>, Eisingerich and </a:t>
            </a:r>
            <a:r>
              <a:rPr lang="en-GB" sz="2800" dirty="0" err="1"/>
              <a:t>Iacobucci</a:t>
            </a:r>
            <a:r>
              <a:rPr lang="en-GB" sz="2800" dirty="0"/>
              <a:t>, 2010</a:t>
            </a:r>
            <a:r>
              <a:rPr lang="en-GB" sz="2800" dirty="0" smtClean="0"/>
              <a:t>).</a:t>
            </a:r>
          </a:p>
          <a:p>
            <a:r>
              <a:rPr lang="en-GB" sz="2800" dirty="0" smtClean="0"/>
              <a:t>Attachment </a:t>
            </a:r>
            <a:r>
              <a:rPr lang="en-GB" sz="2800" dirty="0"/>
              <a:t>plays a role in building consumer-brand relationships (</a:t>
            </a:r>
            <a:r>
              <a:rPr lang="en-GB" sz="2800" dirty="0" err="1"/>
              <a:t>Belaid</a:t>
            </a:r>
            <a:r>
              <a:rPr lang="en-GB" sz="2800" dirty="0"/>
              <a:t> and </a:t>
            </a:r>
            <a:r>
              <a:rPr lang="en-GB" sz="2800" dirty="0" err="1"/>
              <a:t>Behi</a:t>
            </a:r>
            <a:r>
              <a:rPr lang="en-GB" sz="2800" dirty="0"/>
              <a:t>, 2011; </a:t>
            </a:r>
            <a:r>
              <a:rPr lang="en-GB" sz="2800" dirty="0" err="1"/>
              <a:t>Malär</a:t>
            </a:r>
            <a:r>
              <a:rPr lang="en-GB" sz="2800" dirty="0"/>
              <a:t>, </a:t>
            </a:r>
            <a:r>
              <a:rPr lang="en-GB" sz="2800" dirty="0" err="1"/>
              <a:t>Krohmer</a:t>
            </a:r>
            <a:r>
              <a:rPr lang="en-GB" sz="2800" dirty="0"/>
              <a:t>, Hoyer and </a:t>
            </a:r>
            <a:r>
              <a:rPr lang="en-GB" sz="2800" dirty="0" err="1"/>
              <a:t>Nyffenegger</a:t>
            </a:r>
            <a:r>
              <a:rPr lang="en-GB" sz="2800" dirty="0"/>
              <a:t>, 2011) and has been empirically tested in Park, Eisingerich and Park’s (2013) attachment-aversion model. </a:t>
            </a:r>
            <a:endParaRPr lang="en-GB" sz="2800" dirty="0" smtClean="0"/>
          </a:p>
          <a:p>
            <a:r>
              <a:rPr lang="en-GB" sz="2800" dirty="0" smtClean="0"/>
              <a:t>Attachment-aversion is based on </a:t>
            </a:r>
            <a:r>
              <a:rPr lang="en-GB" sz="2800" i="1" dirty="0" smtClean="0"/>
              <a:t>brand-self distance </a:t>
            </a:r>
            <a:r>
              <a:rPr lang="en-GB" sz="2800" dirty="0" smtClean="0"/>
              <a:t>and </a:t>
            </a:r>
            <a:r>
              <a:rPr lang="en-GB" sz="2800" i="1" dirty="0" smtClean="0"/>
              <a:t>brand prominence </a:t>
            </a:r>
            <a:r>
              <a:rPr lang="en-GB" sz="2800" dirty="0" smtClean="0"/>
              <a:t>(Park et al., 2013)</a:t>
            </a:r>
            <a:endParaRPr lang="en-GB" sz="2800" dirty="0"/>
          </a:p>
        </p:txBody>
      </p:sp>
    </p:spTree>
    <p:extLst>
      <p:ext uri="{BB962C8B-B14F-4D97-AF65-F5344CB8AC3E}">
        <p14:creationId xmlns:p14="http://schemas.microsoft.com/office/powerpoint/2010/main" val="4279931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en-GB" dirty="0" smtClean="0"/>
              <a:t>Affinity and attachment</a:t>
            </a:r>
            <a:endParaRPr lang="en-GB" dirty="0"/>
          </a:p>
        </p:txBody>
      </p:sp>
      <p:sp>
        <p:nvSpPr>
          <p:cNvPr id="3" name="Tijdelijke aanduiding voor inhoud 2"/>
          <p:cNvSpPr>
            <a:spLocks noGrp="1"/>
          </p:cNvSpPr>
          <p:nvPr>
            <p:ph idx="1"/>
          </p:nvPr>
        </p:nvSpPr>
        <p:spPr/>
        <p:txBody>
          <a:bodyPr>
            <a:normAutofit/>
          </a:bodyPr>
          <a:lstStyle/>
          <a:p>
            <a:r>
              <a:rPr lang="en-GB" sz="2800" dirty="0"/>
              <a:t>Building on the work of </a:t>
            </a:r>
            <a:r>
              <a:rPr lang="en-GB" sz="2800" dirty="0" err="1"/>
              <a:t>Oberecker</a:t>
            </a:r>
            <a:r>
              <a:rPr lang="en-GB" sz="2800" dirty="0"/>
              <a:t> and Diamantopoulos (2011), </a:t>
            </a:r>
            <a:r>
              <a:rPr lang="en-GB" sz="2800" dirty="0" err="1"/>
              <a:t>Nes</a:t>
            </a:r>
            <a:r>
              <a:rPr lang="en-GB" sz="2800" dirty="0"/>
              <a:t>, </a:t>
            </a:r>
            <a:r>
              <a:rPr lang="en-GB" sz="2800" dirty="0" err="1"/>
              <a:t>Yelkur</a:t>
            </a:r>
            <a:r>
              <a:rPr lang="en-GB" sz="2800" dirty="0"/>
              <a:t> and </a:t>
            </a:r>
            <a:r>
              <a:rPr lang="en-GB" sz="2800" dirty="0" err="1"/>
              <a:t>Silkoset</a:t>
            </a:r>
            <a:r>
              <a:rPr lang="en-GB" sz="2800" dirty="0"/>
              <a:t> (2014, p 783) show that the related construct of affinity has a positive impact on buying </a:t>
            </a:r>
            <a:r>
              <a:rPr lang="en-GB" sz="2800" dirty="0" smtClean="0"/>
              <a:t>behaviour </a:t>
            </a:r>
          </a:p>
          <a:p>
            <a:r>
              <a:rPr lang="en-GB" sz="2800" dirty="0" smtClean="0"/>
              <a:t>This finding “…constitutes </a:t>
            </a:r>
            <a:r>
              <a:rPr lang="en-GB" sz="2800" dirty="0"/>
              <a:t>an economic argument for the practice by many governments of supporting promotion of their culture, music, and arts in foreign countries”, (</a:t>
            </a:r>
            <a:r>
              <a:rPr lang="en-GB" sz="2800" dirty="0" err="1"/>
              <a:t>Nes</a:t>
            </a:r>
            <a:r>
              <a:rPr lang="en-GB" sz="2800" dirty="0"/>
              <a:t>, </a:t>
            </a:r>
            <a:r>
              <a:rPr lang="en-GB" sz="2800" dirty="0" err="1"/>
              <a:t>Yelkur</a:t>
            </a:r>
            <a:r>
              <a:rPr lang="en-GB" sz="2800" dirty="0"/>
              <a:t> and </a:t>
            </a:r>
            <a:r>
              <a:rPr lang="en-GB" sz="2800" dirty="0" err="1"/>
              <a:t>Silkoset</a:t>
            </a:r>
            <a:r>
              <a:rPr lang="en-GB" sz="2800" dirty="0"/>
              <a:t>, 2014, p 783). </a:t>
            </a:r>
          </a:p>
        </p:txBody>
      </p:sp>
    </p:spTree>
    <p:extLst>
      <p:ext uri="{BB962C8B-B14F-4D97-AF65-F5344CB8AC3E}">
        <p14:creationId xmlns:p14="http://schemas.microsoft.com/office/powerpoint/2010/main" val="11716674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en-GB" dirty="0" smtClean="0"/>
              <a:t>Affinity and attachment</a:t>
            </a:r>
            <a:endParaRPr lang="en-GB" dirty="0"/>
          </a:p>
        </p:txBody>
      </p:sp>
      <p:sp>
        <p:nvSpPr>
          <p:cNvPr id="3" name="Tijdelijke aanduiding voor inhoud 2"/>
          <p:cNvSpPr>
            <a:spLocks noGrp="1"/>
          </p:cNvSpPr>
          <p:nvPr>
            <p:ph idx="1"/>
          </p:nvPr>
        </p:nvSpPr>
        <p:spPr/>
        <p:txBody>
          <a:bodyPr>
            <a:normAutofit/>
          </a:bodyPr>
          <a:lstStyle/>
          <a:p>
            <a:r>
              <a:rPr lang="en-GB" sz="2800" dirty="0"/>
              <a:t>With regard to consumer affinity for foreign countries, the four dimensions of affinity identified by </a:t>
            </a:r>
            <a:r>
              <a:rPr lang="en-GB" sz="2800" dirty="0" err="1"/>
              <a:t>Nes</a:t>
            </a:r>
            <a:r>
              <a:rPr lang="en-GB" sz="2800" dirty="0"/>
              <a:t>, </a:t>
            </a:r>
            <a:r>
              <a:rPr lang="en-GB" sz="2800" dirty="0" err="1"/>
              <a:t>Yelkur</a:t>
            </a:r>
            <a:r>
              <a:rPr lang="en-GB" sz="2800" dirty="0"/>
              <a:t> and </a:t>
            </a:r>
            <a:r>
              <a:rPr lang="en-GB" sz="2800" dirty="0" err="1"/>
              <a:t>Silkoset</a:t>
            </a:r>
            <a:r>
              <a:rPr lang="en-GB" sz="2800" dirty="0"/>
              <a:t> are culture and landscape, the people, the music and entertainment, and/or the politics of the affinity target country. </a:t>
            </a:r>
            <a:endParaRPr lang="en-GB" sz="2800" dirty="0" smtClean="0"/>
          </a:p>
          <a:p>
            <a:r>
              <a:rPr lang="en-GB" sz="2800" dirty="0" smtClean="0"/>
              <a:t>However</a:t>
            </a:r>
            <a:r>
              <a:rPr lang="en-GB" sz="2800" dirty="0"/>
              <a:t>, it could be argued that music and entertainment are core elements of culture (rather than a separate dimension) and that the affinity dimensions proposed thus require further conceptualisation. </a:t>
            </a:r>
          </a:p>
        </p:txBody>
      </p:sp>
    </p:spTree>
    <p:extLst>
      <p:ext uri="{BB962C8B-B14F-4D97-AF65-F5344CB8AC3E}">
        <p14:creationId xmlns:p14="http://schemas.microsoft.com/office/powerpoint/2010/main" val="28374271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en-GB" dirty="0" smtClean="0"/>
              <a:t>Conclusions</a:t>
            </a:r>
            <a:endParaRPr lang="en-GB" dirty="0"/>
          </a:p>
        </p:txBody>
      </p:sp>
      <p:sp>
        <p:nvSpPr>
          <p:cNvPr id="3" name="Tijdelijke aanduiding voor inhoud 2"/>
          <p:cNvSpPr>
            <a:spLocks noGrp="1"/>
          </p:cNvSpPr>
          <p:nvPr>
            <p:ph idx="1"/>
          </p:nvPr>
        </p:nvSpPr>
        <p:spPr/>
        <p:txBody>
          <a:bodyPr>
            <a:normAutofit/>
          </a:bodyPr>
          <a:lstStyle/>
          <a:p>
            <a:r>
              <a:rPr lang="en-GB" dirty="0"/>
              <a:t>We have identified a number of areas related to the consumer-place brand relationship that require further research, as follows. </a:t>
            </a:r>
            <a:endParaRPr lang="en-GB" dirty="0" smtClean="0"/>
          </a:p>
        </p:txBody>
      </p:sp>
    </p:spTree>
    <p:extLst>
      <p:ext uri="{BB962C8B-B14F-4D97-AF65-F5344CB8AC3E}">
        <p14:creationId xmlns:p14="http://schemas.microsoft.com/office/powerpoint/2010/main" val="1964613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en-GB" dirty="0" smtClean="0"/>
              <a:t>Conclusions</a:t>
            </a:r>
            <a:endParaRPr lang="en-GB" dirty="0"/>
          </a:p>
        </p:txBody>
      </p:sp>
      <p:sp>
        <p:nvSpPr>
          <p:cNvPr id="3" name="Tijdelijke aanduiding voor inhoud 2"/>
          <p:cNvSpPr>
            <a:spLocks noGrp="1"/>
          </p:cNvSpPr>
          <p:nvPr>
            <p:ph idx="1"/>
          </p:nvPr>
        </p:nvSpPr>
        <p:spPr/>
        <p:txBody>
          <a:bodyPr>
            <a:normAutofit fontScale="92500" lnSpcReduction="10000"/>
          </a:bodyPr>
          <a:lstStyle/>
          <a:p>
            <a:r>
              <a:rPr lang="en-GB" sz="2800" dirty="0"/>
              <a:t>First, future research should segment place brand consumers into categories that allow the consumer-place brand relationship to be investigated with regard to the specific characteristics of each consumer group.</a:t>
            </a:r>
          </a:p>
          <a:p>
            <a:r>
              <a:rPr lang="en-GB" sz="2800" dirty="0"/>
              <a:t>The relationship between residents and the place brand will, for example, likely differ considerably from the relationship between business investors and the place </a:t>
            </a:r>
            <a:r>
              <a:rPr lang="en-GB" sz="2800" dirty="0" smtClean="0"/>
              <a:t>brand</a:t>
            </a:r>
          </a:p>
          <a:p>
            <a:r>
              <a:rPr lang="en-GB" sz="2800" dirty="0"/>
              <a:t>Such acknowledgement of the heterogeneity of place brand consumers should enhance conceptual clarity of the consumer-place brand relationship construct </a:t>
            </a:r>
            <a:r>
              <a:rPr lang="en-GB" sz="2800" dirty="0" smtClean="0"/>
              <a:t> </a:t>
            </a:r>
            <a:endParaRPr lang="en-GB" sz="2800" dirty="0"/>
          </a:p>
          <a:p>
            <a:endParaRPr lang="en-GB" dirty="0"/>
          </a:p>
        </p:txBody>
      </p:sp>
    </p:spTree>
    <p:extLst>
      <p:ext uri="{BB962C8B-B14F-4D97-AF65-F5344CB8AC3E}">
        <p14:creationId xmlns:p14="http://schemas.microsoft.com/office/powerpoint/2010/main" val="361183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en-GB" dirty="0" smtClean="0"/>
              <a:t>Conclusions</a:t>
            </a:r>
            <a:endParaRPr lang="en-GB" dirty="0"/>
          </a:p>
        </p:txBody>
      </p:sp>
      <p:sp>
        <p:nvSpPr>
          <p:cNvPr id="3" name="Tijdelijke aanduiding voor inhoud 2"/>
          <p:cNvSpPr>
            <a:spLocks noGrp="1"/>
          </p:cNvSpPr>
          <p:nvPr>
            <p:ph idx="1"/>
          </p:nvPr>
        </p:nvSpPr>
        <p:spPr/>
        <p:txBody>
          <a:bodyPr>
            <a:normAutofit/>
          </a:bodyPr>
          <a:lstStyle/>
          <a:p>
            <a:r>
              <a:rPr lang="en-GB" sz="2800" dirty="0"/>
              <a:t>Second, there needs to be clearer conceptualisation of attachment and affinity in order to differentiate </a:t>
            </a:r>
            <a:r>
              <a:rPr lang="en-GB" sz="2800" dirty="0" smtClean="0"/>
              <a:t>these </a:t>
            </a:r>
            <a:r>
              <a:rPr lang="en-GB" sz="2800" dirty="0"/>
              <a:t>distinct but related constructs. </a:t>
            </a:r>
            <a:endParaRPr lang="en-GB" sz="2800" dirty="0" smtClean="0"/>
          </a:p>
          <a:p>
            <a:r>
              <a:rPr lang="en-GB" sz="2800" dirty="0" smtClean="0"/>
              <a:t>Third</a:t>
            </a:r>
            <a:r>
              <a:rPr lang="en-GB" sz="2800" dirty="0"/>
              <a:t>, the cultural dimension of consumer affinity for foreign countries requires further research in order to obtain a more precise conceptualisation of the culture construct. </a:t>
            </a:r>
          </a:p>
        </p:txBody>
      </p:sp>
    </p:spTree>
    <p:extLst>
      <p:ext uri="{BB962C8B-B14F-4D97-AF65-F5344CB8AC3E}">
        <p14:creationId xmlns:p14="http://schemas.microsoft.com/office/powerpoint/2010/main" val="13133438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GB"/>
          </a:p>
        </p:txBody>
      </p:sp>
      <p:sp>
        <p:nvSpPr>
          <p:cNvPr id="3" name="Tijdelijke aanduiding voor inhoud 2"/>
          <p:cNvSpPr>
            <a:spLocks noGrp="1"/>
          </p:cNvSpPr>
          <p:nvPr>
            <p:ph idx="1"/>
          </p:nvPr>
        </p:nvSpPr>
        <p:spPr/>
        <p:txBody>
          <a:bodyPr>
            <a:normAutofit/>
          </a:bodyPr>
          <a:lstStyle/>
          <a:p>
            <a:r>
              <a:rPr lang="en-GB" sz="2800" dirty="0"/>
              <a:t>Finally, future studies need to </a:t>
            </a:r>
            <a:r>
              <a:rPr lang="en-GB" sz="2800" dirty="0" smtClean="0"/>
              <a:t>examine </a:t>
            </a:r>
            <a:r>
              <a:rPr lang="en-GB" sz="2800" dirty="0"/>
              <a:t>the attachment and affinity </a:t>
            </a:r>
            <a:r>
              <a:rPr lang="en-GB" sz="2800" dirty="0" smtClean="0"/>
              <a:t>constructs on </a:t>
            </a:r>
            <a:r>
              <a:rPr lang="en-GB" sz="2800" dirty="0"/>
              <a:t>a longitudinal basis in order to assess whether, for example, nation branding campaigns involving promotion of a country’s culture have a positive impact on affinity levels and buying behaviour</a:t>
            </a:r>
          </a:p>
        </p:txBody>
      </p:sp>
    </p:spTree>
    <p:extLst>
      <p:ext uri="{BB962C8B-B14F-4D97-AF65-F5344CB8AC3E}">
        <p14:creationId xmlns:p14="http://schemas.microsoft.com/office/powerpoint/2010/main" val="38766742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en-GB" dirty="0" smtClean="0"/>
              <a:t>Originality/value</a:t>
            </a:r>
            <a:endParaRPr lang="en-GB" dirty="0"/>
          </a:p>
        </p:txBody>
      </p:sp>
      <p:sp>
        <p:nvSpPr>
          <p:cNvPr id="3" name="Tijdelijke aanduiding voor inhoud 2"/>
          <p:cNvSpPr>
            <a:spLocks noGrp="1"/>
          </p:cNvSpPr>
          <p:nvPr>
            <p:ph idx="1"/>
          </p:nvPr>
        </p:nvSpPr>
        <p:spPr/>
        <p:txBody>
          <a:bodyPr>
            <a:normAutofit/>
          </a:bodyPr>
          <a:lstStyle/>
          <a:p>
            <a:r>
              <a:rPr lang="en-GB" sz="2800" dirty="0"/>
              <a:t>The originality and value of the present study lies in its identification of important areas for future research into consumer-place brand relationships. </a:t>
            </a:r>
            <a:endParaRPr lang="en-GB" sz="2800" dirty="0" smtClean="0"/>
          </a:p>
          <a:p>
            <a:r>
              <a:rPr lang="en-GB" sz="2800" dirty="0" smtClean="0"/>
              <a:t>Gaps </a:t>
            </a:r>
            <a:r>
              <a:rPr lang="en-GB" sz="2800" dirty="0"/>
              <a:t>identified in the extant literature include the need to more clearly conceptualise the different but related constructs of attachment and affinity, and the need for the culture construct to be more precisely defined in the context of consumer-place brand relationships. </a:t>
            </a:r>
            <a:endParaRPr lang="en-GB" sz="2800" dirty="0"/>
          </a:p>
        </p:txBody>
      </p:sp>
    </p:spTree>
    <p:extLst>
      <p:ext uri="{BB962C8B-B14F-4D97-AF65-F5344CB8AC3E}">
        <p14:creationId xmlns:p14="http://schemas.microsoft.com/office/powerpoint/2010/main" val="36801170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en-GB" dirty="0" smtClean="0"/>
              <a:t>Originality/value</a:t>
            </a:r>
            <a:endParaRPr lang="en-GB" dirty="0"/>
          </a:p>
        </p:txBody>
      </p:sp>
      <p:sp>
        <p:nvSpPr>
          <p:cNvPr id="3" name="Tijdelijke aanduiding voor inhoud 2"/>
          <p:cNvSpPr>
            <a:spLocks noGrp="1"/>
          </p:cNvSpPr>
          <p:nvPr>
            <p:ph idx="1"/>
          </p:nvPr>
        </p:nvSpPr>
        <p:spPr/>
        <p:txBody>
          <a:bodyPr>
            <a:normAutofit/>
          </a:bodyPr>
          <a:lstStyle/>
          <a:p>
            <a:r>
              <a:rPr lang="en-GB" sz="2800" dirty="0"/>
              <a:t>Our study thus paves the way for further advances to be made in the field of consumer-place brand relationships, based on the earlier work of scholars such as </a:t>
            </a:r>
            <a:r>
              <a:rPr lang="en-GB" sz="2800" dirty="0" err="1"/>
              <a:t>Oberecker</a:t>
            </a:r>
            <a:r>
              <a:rPr lang="en-GB" sz="2800" dirty="0"/>
              <a:t> and Diamantopoulos (2011), </a:t>
            </a:r>
            <a:r>
              <a:rPr lang="en-GB" sz="2800" dirty="0" err="1"/>
              <a:t>Nes</a:t>
            </a:r>
            <a:r>
              <a:rPr lang="en-GB" sz="2800" dirty="0"/>
              <a:t>, </a:t>
            </a:r>
            <a:r>
              <a:rPr lang="en-GB" sz="2800" dirty="0" err="1"/>
              <a:t>Yelkur</a:t>
            </a:r>
            <a:r>
              <a:rPr lang="en-GB" sz="2800" dirty="0"/>
              <a:t> and </a:t>
            </a:r>
            <a:r>
              <a:rPr lang="en-GB" sz="2800" dirty="0" err="1"/>
              <a:t>Silkoset</a:t>
            </a:r>
            <a:r>
              <a:rPr lang="en-GB" sz="2800" dirty="0"/>
              <a:t> (2014), and Park, Eisingerich and Park (2013). </a:t>
            </a:r>
          </a:p>
        </p:txBody>
      </p:sp>
    </p:spTree>
    <p:extLst>
      <p:ext uri="{BB962C8B-B14F-4D97-AF65-F5344CB8AC3E}">
        <p14:creationId xmlns:p14="http://schemas.microsoft.com/office/powerpoint/2010/main" val="11951653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t>Purpose of the study</a:t>
            </a:r>
            <a:endParaRPr lang="en-GB" dirty="0"/>
          </a:p>
        </p:txBody>
      </p:sp>
      <p:sp>
        <p:nvSpPr>
          <p:cNvPr id="3" name="Content Placeholder 2"/>
          <p:cNvSpPr>
            <a:spLocks noGrp="1"/>
          </p:cNvSpPr>
          <p:nvPr>
            <p:ph idx="1"/>
          </p:nvPr>
        </p:nvSpPr>
        <p:spPr/>
        <p:txBody>
          <a:bodyPr/>
          <a:lstStyle/>
          <a:p>
            <a:pPr marL="0" indent="0">
              <a:buNone/>
            </a:pPr>
            <a:r>
              <a:rPr lang="en-GB" dirty="0" smtClean="0">
                <a:ea typeface="Calibri"/>
              </a:rPr>
              <a:t>-The </a:t>
            </a:r>
            <a:r>
              <a:rPr lang="en-GB" dirty="0">
                <a:ea typeface="Calibri"/>
              </a:rPr>
              <a:t>present study reviews conceptualisations of affinity and attachment, and applies the affinity and attachment constructs within the context of the consumer-place brand relationship. </a:t>
            </a:r>
            <a:endParaRPr lang="en-GB" dirty="0" smtClean="0">
              <a:ea typeface="Calibri"/>
            </a:endParaRPr>
          </a:p>
          <a:p>
            <a:pPr marL="0" indent="0">
              <a:buNone/>
            </a:pPr>
            <a:r>
              <a:rPr lang="en-GB" dirty="0" smtClean="0">
                <a:ea typeface="Calibri"/>
              </a:rPr>
              <a:t>-We </a:t>
            </a:r>
            <a:r>
              <a:rPr lang="en-GB" dirty="0">
                <a:ea typeface="Calibri"/>
              </a:rPr>
              <a:t>identify key issues that require further research in order to advance understanding of the consumer-place brand relationship. </a:t>
            </a:r>
            <a:endParaRPr lang="en-GB" dirty="0" smtClean="0">
              <a:ea typeface="Calibri"/>
            </a:endParaRPr>
          </a:p>
        </p:txBody>
      </p:sp>
    </p:spTree>
    <p:extLst>
      <p:ext uri="{BB962C8B-B14F-4D97-AF65-F5344CB8AC3E}">
        <p14:creationId xmlns:p14="http://schemas.microsoft.com/office/powerpoint/2010/main" val="20030750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marL="0" indent="0" algn="ctr">
              <a:buNone/>
            </a:pPr>
            <a:endParaRPr lang="sv-SE" sz="6000" b="1" dirty="0" smtClean="0"/>
          </a:p>
          <a:p>
            <a:pPr marL="0" indent="0" algn="ctr">
              <a:buNone/>
            </a:pPr>
            <a:r>
              <a:rPr lang="sv-SE" sz="6000" b="1" dirty="0" smtClean="0"/>
              <a:t>THANK YOU</a:t>
            </a:r>
            <a:endParaRPr lang="en-GB" sz="6000" b="1" dirty="0"/>
          </a:p>
        </p:txBody>
      </p:sp>
    </p:spTree>
    <p:extLst>
      <p:ext uri="{BB962C8B-B14F-4D97-AF65-F5344CB8AC3E}">
        <p14:creationId xmlns:p14="http://schemas.microsoft.com/office/powerpoint/2010/main" val="19594105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en-GB" dirty="0" smtClean="0"/>
              <a:t>Method</a:t>
            </a:r>
            <a:endParaRPr lang="en-GB" dirty="0"/>
          </a:p>
        </p:txBody>
      </p:sp>
      <p:sp>
        <p:nvSpPr>
          <p:cNvPr id="3" name="Tijdelijke aanduiding voor inhoud 2"/>
          <p:cNvSpPr>
            <a:spLocks noGrp="1"/>
          </p:cNvSpPr>
          <p:nvPr>
            <p:ph idx="1"/>
          </p:nvPr>
        </p:nvSpPr>
        <p:spPr/>
        <p:txBody>
          <a:bodyPr>
            <a:normAutofit fontScale="92500"/>
          </a:bodyPr>
          <a:lstStyle/>
          <a:p>
            <a:r>
              <a:rPr lang="en-GB" dirty="0">
                <a:latin typeface="+mj-lt"/>
              </a:rPr>
              <a:t>Drawing upon existing conceptualisations of brand attachment (Park, Eisingerich and Park, 2013) and consumer affinity for foreign countries (</a:t>
            </a:r>
            <a:r>
              <a:rPr lang="en-GB" dirty="0" err="1">
                <a:latin typeface="+mj-lt"/>
              </a:rPr>
              <a:t>Nes</a:t>
            </a:r>
            <a:r>
              <a:rPr lang="en-GB" dirty="0">
                <a:latin typeface="+mj-lt"/>
              </a:rPr>
              <a:t>, </a:t>
            </a:r>
            <a:r>
              <a:rPr lang="en-GB" dirty="0" err="1">
                <a:latin typeface="+mj-lt"/>
              </a:rPr>
              <a:t>Yelkur</a:t>
            </a:r>
            <a:r>
              <a:rPr lang="en-GB" dirty="0">
                <a:latin typeface="+mj-lt"/>
              </a:rPr>
              <a:t> and </a:t>
            </a:r>
            <a:r>
              <a:rPr lang="en-GB" dirty="0" err="1">
                <a:latin typeface="+mj-lt"/>
              </a:rPr>
              <a:t>Silkoset</a:t>
            </a:r>
            <a:r>
              <a:rPr lang="en-GB" dirty="0">
                <a:latin typeface="+mj-lt"/>
              </a:rPr>
              <a:t>, 2014), we situate the attachment and affinity constructs within the broader consumer brand relationships </a:t>
            </a:r>
            <a:r>
              <a:rPr lang="en-GB" dirty="0" smtClean="0">
                <a:latin typeface="+mj-lt"/>
              </a:rPr>
              <a:t>literature</a:t>
            </a:r>
          </a:p>
          <a:p>
            <a:r>
              <a:rPr lang="en-GB" dirty="0" smtClean="0">
                <a:latin typeface="+mj-lt"/>
              </a:rPr>
              <a:t>We then explore the </a:t>
            </a:r>
            <a:r>
              <a:rPr lang="en-GB" dirty="0">
                <a:latin typeface="+mj-lt"/>
              </a:rPr>
              <a:t>relevance of the </a:t>
            </a:r>
            <a:r>
              <a:rPr lang="en-GB" dirty="0" smtClean="0">
                <a:latin typeface="+mj-lt"/>
              </a:rPr>
              <a:t>attachment and affinity constructs </a:t>
            </a:r>
            <a:r>
              <a:rPr lang="en-GB" dirty="0">
                <a:latin typeface="+mj-lt"/>
              </a:rPr>
              <a:t>to the consumer-place brand relationship.</a:t>
            </a:r>
          </a:p>
        </p:txBody>
      </p:sp>
    </p:spTree>
    <p:extLst>
      <p:ext uri="{BB962C8B-B14F-4D97-AF65-F5344CB8AC3E}">
        <p14:creationId xmlns:p14="http://schemas.microsoft.com/office/powerpoint/2010/main" val="2072989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en-GB" dirty="0" smtClean="0"/>
              <a:t>Findings</a:t>
            </a:r>
            <a:endParaRPr lang="en-GB" dirty="0"/>
          </a:p>
        </p:txBody>
      </p:sp>
      <p:sp>
        <p:nvSpPr>
          <p:cNvPr id="3" name="Tijdelijke aanduiding voor inhoud 2"/>
          <p:cNvSpPr>
            <a:spLocks noGrp="1"/>
          </p:cNvSpPr>
          <p:nvPr>
            <p:ph idx="1"/>
          </p:nvPr>
        </p:nvSpPr>
        <p:spPr/>
        <p:txBody>
          <a:bodyPr>
            <a:normAutofit/>
          </a:bodyPr>
          <a:lstStyle/>
          <a:p>
            <a:r>
              <a:rPr lang="en-GB" dirty="0"/>
              <a:t>In the following sections we review the salient features of place brands, </a:t>
            </a:r>
            <a:r>
              <a:rPr lang="en-GB" dirty="0" smtClean="0"/>
              <a:t>consumer-brand </a:t>
            </a:r>
            <a:r>
              <a:rPr lang="en-GB" dirty="0"/>
              <a:t>relationships, and the affinity and attachment constructs.</a:t>
            </a:r>
          </a:p>
        </p:txBody>
      </p:sp>
    </p:spTree>
    <p:extLst>
      <p:ext uri="{BB962C8B-B14F-4D97-AF65-F5344CB8AC3E}">
        <p14:creationId xmlns:p14="http://schemas.microsoft.com/office/powerpoint/2010/main" val="4764335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en-GB" dirty="0" smtClean="0"/>
              <a:t>Place brands</a:t>
            </a:r>
            <a:endParaRPr lang="en-GB" dirty="0"/>
          </a:p>
        </p:txBody>
      </p:sp>
      <p:sp>
        <p:nvSpPr>
          <p:cNvPr id="3" name="Tijdelijke aanduiding voor inhoud 2"/>
          <p:cNvSpPr>
            <a:spLocks noGrp="1"/>
          </p:cNvSpPr>
          <p:nvPr>
            <p:ph idx="1"/>
          </p:nvPr>
        </p:nvSpPr>
        <p:spPr/>
        <p:txBody>
          <a:bodyPr>
            <a:normAutofit/>
          </a:bodyPr>
          <a:lstStyle/>
          <a:p>
            <a:r>
              <a:rPr lang="en-GB" dirty="0"/>
              <a:t>The principles of branding are now widely applied to places, be it </a:t>
            </a:r>
            <a:r>
              <a:rPr lang="en-GB" dirty="0" smtClean="0"/>
              <a:t>at:</a:t>
            </a:r>
          </a:p>
          <a:p>
            <a:pPr lvl="1"/>
            <a:r>
              <a:rPr lang="en-GB" u="sng" dirty="0" smtClean="0"/>
              <a:t>city</a:t>
            </a:r>
            <a:r>
              <a:rPr lang="en-GB" dirty="0" smtClean="0"/>
              <a:t> </a:t>
            </a:r>
            <a:r>
              <a:rPr lang="en-GB" dirty="0"/>
              <a:t>level (</a:t>
            </a:r>
            <a:r>
              <a:rPr lang="en-GB" dirty="0" err="1"/>
              <a:t>Lucarelli</a:t>
            </a:r>
            <a:r>
              <a:rPr lang="en-GB" dirty="0"/>
              <a:t> and Berg, 2011; Braun, </a:t>
            </a:r>
            <a:r>
              <a:rPr lang="en-GB" dirty="0" err="1"/>
              <a:t>Kavaratzis</a:t>
            </a:r>
            <a:r>
              <a:rPr lang="en-GB" dirty="0"/>
              <a:t> and </a:t>
            </a:r>
            <a:r>
              <a:rPr lang="en-GB" dirty="0" err="1"/>
              <a:t>Zenker</a:t>
            </a:r>
            <a:r>
              <a:rPr lang="en-GB" dirty="0"/>
              <a:t>, 2013</a:t>
            </a:r>
            <a:r>
              <a:rPr lang="en-GB" dirty="0" smtClean="0"/>
              <a:t>) </a:t>
            </a:r>
          </a:p>
          <a:p>
            <a:pPr lvl="1"/>
            <a:r>
              <a:rPr lang="en-GB" u="sng" dirty="0" smtClean="0"/>
              <a:t>region</a:t>
            </a:r>
            <a:r>
              <a:rPr lang="en-GB" dirty="0" smtClean="0"/>
              <a:t> </a:t>
            </a:r>
            <a:r>
              <a:rPr lang="en-GB" dirty="0"/>
              <a:t>level (Clifton, 2014; Haven-Tang and </a:t>
            </a:r>
            <a:r>
              <a:rPr lang="en-GB" dirty="0" err="1"/>
              <a:t>Sedgley</a:t>
            </a:r>
            <a:r>
              <a:rPr lang="en-GB" dirty="0"/>
              <a:t>, 2014; </a:t>
            </a:r>
            <a:r>
              <a:rPr lang="en-GB" dirty="0" err="1"/>
              <a:t>Andersson</a:t>
            </a:r>
            <a:r>
              <a:rPr lang="en-GB" dirty="0"/>
              <a:t> and </a:t>
            </a:r>
            <a:r>
              <a:rPr lang="en-GB" dirty="0" err="1"/>
              <a:t>Paajanen</a:t>
            </a:r>
            <a:r>
              <a:rPr lang="en-GB" dirty="0"/>
              <a:t>, 2012</a:t>
            </a:r>
            <a:r>
              <a:rPr lang="en-GB" dirty="0" smtClean="0"/>
              <a:t>) </a:t>
            </a:r>
          </a:p>
          <a:p>
            <a:pPr lvl="1"/>
            <a:r>
              <a:rPr lang="en-GB" u="sng" dirty="0" smtClean="0"/>
              <a:t>country</a:t>
            </a:r>
            <a:r>
              <a:rPr lang="en-GB" dirty="0" smtClean="0"/>
              <a:t> </a:t>
            </a:r>
            <a:r>
              <a:rPr lang="en-GB" dirty="0"/>
              <a:t>level (</a:t>
            </a:r>
            <a:r>
              <a:rPr lang="en-GB" dirty="0" err="1"/>
              <a:t>Konecnik</a:t>
            </a:r>
            <a:r>
              <a:rPr lang="en-GB" dirty="0"/>
              <a:t> </a:t>
            </a:r>
            <a:r>
              <a:rPr lang="en-GB" dirty="0" err="1"/>
              <a:t>Ruzzier</a:t>
            </a:r>
            <a:r>
              <a:rPr lang="en-GB" dirty="0"/>
              <a:t> </a:t>
            </a:r>
            <a:r>
              <a:rPr lang="en-GB" dirty="0" smtClean="0"/>
              <a:t>&amp;de </a:t>
            </a:r>
            <a:r>
              <a:rPr lang="en-GB" dirty="0" err="1"/>
              <a:t>Chernatony</a:t>
            </a:r>
            <a:r>
              <a:rPr lang="en-GB" dirty="0"/>
              <a:t>, 2013; </a:t>
            </a:r>
            <a:r>
              <a:rPr lang="en-GB" dirty="0" err="1"/>
              <a:t>Nikolova</a:t>
            </a:r>
            <a:r>
              <a:rPr lang="en-GB" dirty="0"/>
              <a:t> and Hassan, 2013; </a:t>
            </a:r>
            <a:r>
              <a:rPr lang="en-GB" dirty="0" err="1"/>
              <a:t>Moilanen</a:t>
            </a:r>
            <a:r>
              <a:rPr lang="en-GB" dirty="0"/>
              <a:t> and </a:t>
            </a:r>
            <a:r>
              <a:rPr lang="en-GB" dirty="0" err="1"/>
              <a:t>Rainisto</a:t>
            </a:r>
            <a:r>
              <a:rPr lang="en-GB" dirty="0"/>
              <a:t>, 2009; </a:t>
            </a:r>
            <a:r>
              <a:rPr lang="en-GB" dirty="0" err="1"/>
              <a:t>Govers</a:t>
            </a:r>
            <a:r>
              <a:rPr lang="en-GB" dirty="0"/>
              <a:t> and Go, </a:t>
            </a:r>
            <a:r>
              <a:rPr lang="en-GB" dirty="0" smtClean="0"/>
              <a:t>2009)</a:t>
            </a:r>
            <a:endParaRPr lang="en-GB" dirty="0"/>
          </a:p>
        </p:txBody>
      </p:sp>
    </p:spTree>
    <p:extLst>
      <p:ext uri="{BB962C8B-B14F-4D97-AF65-F5344CB8AC3E}">
        <p14:creationId xmlns:p14="http://schemas.microsoft.com/office/powerpoint/2010/main" val="20023420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en-GB" dirty="0" smtClean="0"/>
              <a:t>Place brands</a:t>
            </a:r>
            <a:endParaRPr lang="en-GB" dirty="0"/>
          </a:p>
        </p:txBody>
      </p:sp>
      <p:sp>
        <p:nvSpPr>
          <p:cNvPr id="3" name="Tijdelijke aanduiding voor inhoud 2"/>
          <p:cNvSpPr>
            <a:spLocks noGrp="1"/>
          </p:cNvSpPr>
          <p:nvPr>
            <p:ph idx="1"/>
          </p:nvPr>
        </p:nvSpPr>
        <p:spPr/>
        <p:txBody>
          <a:bodyPr>
            <a:normAutofit/>
          </a:bodyPr>
          <a:lstStyle/>
          <a:p>
            <a:r>
              <a:rPr lang="en-GB" dirty="0"/>
              <a:t>The objectives of place branding are manifold and </a:t>
            </a:r>
            <a:r>
              <a:rPr lang="en-GB" dirty="0" smtClean="0"/>
              <a:t>include:</a:t>
            </a:r>
          </a:p>
          <a:p>
            <a:pPr lvl="1"/>
            <a:r>
              <a:rPr lang="en-GB" dirty="0" smtClean="0"/>
              <a:t>tourism promotion </a:t>
            </a:r>
          </a:p>
          <a:p>
            <a:pPr lvl="1"/>
            <a:r>
              <a:rPr lang="en-GB" dirty="0" smtClean="0"/>
              <a:t>trade </a:t>
            </a:r>
            <a:r>
              <a:rPr lang="en-GB" dirty="0"/>
              <a:t>and </a:t>
            </a:r>
            <a:r>
              <a:rPr lang="en-GB" dirty="0" smtClean="0"/>
              <a:t>investment </a:t>
            </a:r>
          </a:p>
          <a:p>
            <a:pPr lvl="1"/>
            <a:r>
              <a:rPr lang="en-GB" dirty="0" smtClean="0"/>
              <a:t>bidding </a:t>
            </a:r>
            <a:r>
              <a:rPr lang="en-GB" dirty="0"/>
              <a:t>to host sporting and cultural events, and </a:t>
            </a:r>
            <a:endParaRPr lang="en-GB" dirty="0" smtClean="0"/>
          </a:p>
          <a:p>
            <a:pPr lvl="1"/>
            <a:r>
              <a:rPr lang="en-GB" dirty="0" smtClean="0"/>
              <a:t>enhancing </a:t>
            </a:r>
            <a:r>
              <a:rPr lang="en-GB" dirty="0"/>
              <a:t>local pride amongst current and potential </a:t>
            </a:r>
            <a:r>
              <a:rPr lang="en-GB" dirty="0" smtClean="0"/>
              <a:t>residents</a:t>
            </a:r>
          </a:p>
        </p:txBody>
      </p:sp>
    </p:spTree>
    <p:extLst>
      <p:ext uri="{BB962C8B-B14F-4D97-AF65-F5344CB8AC3E}">
        <p14:creationId xmlns:p14="http://schemas.microsoft.com/office/powerpoint/2010/main" val="26563587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786210"/>
          </a:xfrm>
        </p:spPr>
        <p:txBody>
          <a:bodyPr>
            <a:normAutofit/>
          </a:bodyPr>
          <a:lstStyle/>
          <a:p>
            <a:pPr algn="l"/>
            <a:r>
              <a:rPr lang="en-GB" dirty="0" smtClean="0"/>
              <a:t>Place brands thus address a </a:t>
            </a:r>
            <a:br>
              <a:rPr lang="en-GB" dirty="0" smtClean="0"/>
            </a:br>
            <a:r>
              <a:rPr lang="en-GB" dirty="0" smtClean="0"/>
              <a:t>wide range of different audiences </a:t>
            </a:r>
            <a:endParaRPr lang="en-GB" dirty="0"/>
          </a:p>
        </p:txBody>
      </p:sp>
      <p:sp>
        <p:nvSpPr>
          <p:cNvPr id="3" name="Tijdelijke aanduiding voor inhoud 2"/>
          <p:cNvSpPr>
            <a:spLocks noGrp="1"/>
          </p:cNvSpPr>
          <p:nvPr>
            <p:ph idx="1"/>
          </p:nvPr>
        </p:nvSpPr>
        <p:spPr>
          <a:xfrm>
            <a:off x="457200" y="2348880"/>
            <a:ext cx="8229600" cy="3777283"/>
          </a:xfrm>
        </p:spPr>
        <p:txBody>
          <a:bodyPr/>
          <a:lstStyle/>
          <a:p>
            <a:r>
              <a:rPr lang="en-GB" dirty="0" smtClean="0"/>
              <a:t>The </a:t>
            </a:r>
            <a:r>
              <a:rPr lang="en-GB" dirty="0"/>
              <a:t>‘consumer’ of a place brand can be a tourist, resident, student, investor, buyer of products and services, and so on. </a:t>
            </a:r>
            <a:endParaRPr lang="en-GB" dirty="0" smtClean="0"/>
          </a:p>
          <a:p>
            <a:r>
              <a:rPr lang="en-GB" dirty="0" smtClean="0"/>
              <a:t>Therefore </a:t>
            </a:r>
            <a:r>
              <a:rPr lang="en-GB" dirty="0"/>
              <a:t>there exists a multiplicity of consumer-place brand relationships rather than one homogeneous relationship</a:t>
            </a:r>
          </a:p>
        </p:txBody>
      </p:sp>
    </p:spTree>
    <p:extLst>
      <p:ext uri="{BB962C8B-B14F-4D97-AF65-F5344CB8AC3E}">
        <p14:creationId xmlns:p14="http://schemas.microsoft.com/office/powerpoint/2010/main" val="23161168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692696"/>
            <a:ext cx="8229600" cy="864096"/>
          </a:xfrm>
        </p:spPr>
        <p:txBody>
          <a:bodyPr/>
          <a:lstStyle/>
          <a:p>
            <a:pPr algn="l"/>
            <a:r>
              <a:rPr lang="en-GB" dirty="0" smtClean="0"/>
              <a:t>Consumer-brand relationships</a:t>
            </a:r>
            <a:endParaRPr lang="en-GB" dirty="0"/>
          </a:p>
        </p:txBody>
      </p:sp>
      <p:sp>
        <p:nvSpPr>
          <p:cNvPr id="3" name="Tijdelijke aanduiding voor inhoud 2"/>
          <p:cNvSpPr>
            <a:spLocks noGrp="1"/>
          </p:cNvSpPr>
          <p:nvPr>
            <p:ph idx="1"/>
          </p:nvPr>
        </p:nvSpPr>
        <p:spPr>
          <a:xfrm>
            <a:off x="457200" y="1628800"/>
            <a:ext cx="8229600" cy="4680520"/>
          </a:xfrm>
        </p:spPr>
        <p:txBody>
          <a:bodyPr>
            <a:normAutofit fontScale="92500"/>
          </a:bodyPr>
          <a:lstStyle/>
          <a:p>
            <a:r>
              <a:rPr lang="en-GB" dirty="0" err="1">
                <a:latin typeface="+mj-lt"/>
              </a:rPr>
              <a:t>Fetscherin</a:t>
            </a:r>
            <a:r>
              <a:rPr lang="en-GB" dirty="0">
                <a:latin typeface="+mj-lt"/>
              </a:rPr>
              <a:t> and Heinrich (</a:t>
            </a:r>
            <a:r>
              <a:rPr lang="en-GB" dirty="0" smtClean="0">
                <a:latin typeface="+mj-lt"/>
              </a:rPr>
              <a:t>2014) </a:t>
            </a:r>
            <a:r>
              <a:rPr lang="en-GB" dirty="0">
                <a:latin typeface="+mj-lt"/>
              </a:rPr>
              <a:t>identify seven sub-research streams related to consumer brand relationships: </a:t>
            </a:r>
            <a:endParaRPr lang="en-GB" dirty="0" smtClean="0">
              <a:latin typeface="+mj-lt"/>
            </a:endParaRPr>
          </a:p>
          <a:p>
            <a:pPr lvl="1"/>
            <a:r>
              <a:rPr lang="en-GB" dirty="0" smtClean="0">
                <a:latin typeface="+mj-lt"/>
              </a:rPr>
              <a:t>(</a:t>
            </a:r>
            <a:r>
              <a:rPr lang="en-GB" dirty="0">
                <a:latin typeface="+mj-lt"/>
              </a:rPr>
              <a:t>1) The </a:t>
            </a:r>
            <a:r>
              <a:rPr lang="en-GB" dirty="0" smtClean="0">
                <a:latin typeface="+mj-lt"/>
              </a:rPr>
              <a:t>relationships </a:t>
            </a:r>
            <a:r>
              <a:rPr lang="en-GB" dirty="0">
                <a:latin typeface="+mj-lt"/>
              </a:rPr>
              <a:t>between various branding concepts such as brand loyalty, brand satisfaction, brand trust, brand commitment and brand </a:t>
            </a:r>
            <a:r>
              <a:rPr lang="en-GB" dirty="0" smtClean="0">
                <a:latin typeface="+mj-lt"/>
              </a:rPr>
              <a:t>personality </a:t>
            </a:r>
          </a:p>
          <a:p>
            <a:pPr lvl="1"/>
            <a:r>
              <a:rPr lang="en-GB" dirty="0" smtClean="0">
                <a:latin typeface="+mj-lt"/>
              </a:rPr>
              <a:t>(</a:t>
            </a:r>
            <a:r>
              <a:rPr lang="en-GB" dirty="0">
                <a:latin typeface="+mj-lt"/>
              </a:rPr>
              <a:t>2) effects of consumer brand relationships on consumer </a:t>
            </a:r>
            <a:r>
              <a:rPr lang="en-GB" dirty="0" err="1">
                <a:latin typeface="+mj-lt"/>
              </a:rPr>
              <a:t>behavior</a:t>
            </a:r>
            <a:r>
              <a:rPr lang="en-GB" dirty="0">
                <a:latin typeface="+mj-lt"/>
              </a:rPr>
              <a:t> and </a:t>
            </a:r>
            <a:r>
              <a:rPr lang="en-GB" dirty="0" smtClean="0">
                <a:latin typeface="+mj-lt"/>
              </a:rPr>
              <a:t>attitudes </a:t>
            </a:r>
          </a:p>
          <a:p>
            <a:pPr lvl="1"/>
            <a:r>
              <a:rPr lang="en-GB" dirty="0" smtClean="0">
                <a:latin typeface="+mj-lt"/>
              </a:rPr>
              <a:t>(</a:t>
            </a:r>
            <a:r>
              <a:rPr lang="en-GB" dirty="0">
                <a:latin typeface="+mj-lt"/>
              </a:rPr>
              <a:t>3) brand </a:t>
            </a:r>
            <a:r>
              <a:rPr lang="en-GB" dirty="0" smtClean="0">
                <a:latin typeface="+mj-lt"/>
              </a:rPr>
              <a:t>love </a:t>
            </a:r>
          </a:p>
          <a:p>
            <a:pPr lvl="1"/>
            <a:r>
              <a:rPr lang="en-GB" dirty="0" smtClean="0">
                <a:latin typeface="+mj-lt"/>
              </a:rPr>
              <a:t>(</a:t>
            </a:r>
            <a:r>
              <a:rPr lang="en-GB" dirty="0">
                <a:latin typeface="+mj-lt"/>
              </a:rPr>
              <a:t>4) brand communities</a:t>
            </a:r>
            <a:endParaRPr lang="en-GB" dirty="0">
              <a:latin typeface="+mj-lt"/>
            </a:endParaRPr>
          </a:p>
        </p:txBody>
      </p:sp>
    </p:spTree>
    <p:extLst>
      <p:ext uri="{BB962C8B-B14F-4D97-AF65-F5344CB8AC3E}">
        <p14:creationId xmlns:p14="http://schemas.microsoft.com/office/powerpoint/2010/main" val="5558432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GB"/>
          </a:p>
        </p:txBody>
      </p:sp>
      <p:sp>
        <p:nvSpPr>
          <p:cNvPr id="3" name="Tijdelijke aanduiding voor inhoud 2"/>
          <p:cNvSpPr>
            <a:spLocks noGrp="1"/>
          </p:cNvSpPr>
          <p:nvPr>
            <p:ph idx="1"/>
          </p:nvPr>
        </p:nvSpPr>
        <p:spPr/>
        <p:txBody>
          <a:bodyPr/>
          <a:lstStyle/>
          <a:p>
            <a:pPr lvl="1"/>
            <a:r>
              <a:rPr lang="en-GB" dirty="0"/>
              <a:t>(5) brand cult and brand relationships and </a:t>
            </a:r>
            <a:r>
              <a:rPr lang="en-GB" dirty="0" smtClean="0"/>
              <a:t>culture </a:t>
            </a:r>
          </a:p>
          <a:p>
            <a:pPr lvl="1"/>
            <a:r>
              <a:rPr lang="en-GB" dirty="0" smtClean="0"/>
              <a:t>(</a:t>
            </a:r>
            <a:r>
              <a:rPr lang="en-GB" dirty="0"/>
              <a:t>6) self-connection (e.g., self-congruence, self-presentation, reference group</a:t>
            </a:r>
            <a:r>
              <a:rPr lang="en-GB" dirty="0" smtClean="0"/>
              <a:t>) </a:t>
            </a:r>
          </a:p>
          <a:p>
            <a:pPr lvl="1"/>
            <a:r>
              <a:rPr lang="en-GB" dirty="0" smtClean="0"/>
              <a:t>(</a:t>
            </a:r>
            <a:r>
              <a:rPr lang="en-GB" dirty="0"/>
              <a:t>7) storytelling </a:t>
            </a:r>
            <a:r>
              <a:rPr lang="en-GB" dirty="0" smtClean="0"/>
              <a:t>and brand relationships</a:t>
            </a:r>
            <a:endParaRPr lang="en-GB" dirty="0"/>
          </a:p>
        </p:txBody>
      </p:sp>
    </p:spTree>
    <p:extLst>
      <p:ext uri="{BB962C8B-B14F-4D97-AF65-F5344CB8AC3E}">
        <p14:creationId xmlns:p14="http://schemas.microsoft.com/office/powerpoint/2010/main" val="32571179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160</TotalTime>
  <Words>1052</Words>
  <Application>Microsoft Office PowerPoint</Application>
  <PresentationFormat>Diavoorstelling (4:3)</PresentationFormat>
  <Paragraphs>67</Paragraphs>
  <Slides>20</Slides>
  <Notes>0</Notes>
  <HiddenSlides>0</HiddenSlides>
  <MMClips>0</MMClips>
  <ScaleCrop>false</ScaleCrop>
  <HeadingPairs>
    <vt:vector size="4" baseType="variant">
      <vt:variant>
        <vt:lpstr>Thema</vt:lpstr>
      </vt:variant>
      <vt:variant>
        <vt:i4>1</vt:i4>
      </vt:variant>
      <vt:variant>
        <vt:lpstr>Diatitels</vt:lpstr>
      </vt:variant>
      <vt:variant>
        <vt:i4>20</vt:i4>
      </vt:variant>
    </vt:vector>
  </HeadingPairs>
  <TitlesOfParts>
    <vt:vector size="21" baseType="lpstr">
      <vt:lpstr>Office Theme</vt:lpstr>
      <vt:lpstr>Affinity and attachment in the consumer-place brand relationship</vt:lpstr>
      <vt:lpstr>Purpose of the study</vt:lpstr>
      <vt:lpstr>Method</vt:lpstr>
      <vt:lpstr>Findings</vt:lpstr>
      <vt:lpstr>Place brands</vt:lpstr>
      <vt:lpstr>Place brands</vt:lpstr>
      <vt:lpstr>Place brands thus address a  wide range of different audiences </vt:lpstr>
      <vt:lpstr>Consumer-brand relationships</vt:lpstr>
      <vt:lpstr>PowerPoint-presentatie</vt:lpstr>
      <vt:lpstr>Consumer-brand relationships</vt:lpstr>
      <vt:lpstr>Affinity and attachment</vt:lpstr>
      <vt:lpstr>Affinity and attachment</vt:lpstr>
      <vt:lpstr>Affinity and attachment</vt:lpstr>
      <vt:lpstr>Conclusions</vt:lpstr>
      <vt:lpstr>Conclusions</vt:lpstr>
      <vt:lpstr>Conclusions</vt:lpstr>
      <vt:lpstr>PowerPoint-presentatie</vt:lpstr>
      <vt:lpstr>Originality/value</vt:lpstr>
      <vt:lpstr>Originality/value</vt:lpstr>
      <vt:lpstr>PowerPoint-presentatie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of tourism strategy: Insights from NTOs in Japan</dc:title>
  <dc:creator>user</dc:creator>
  <cp:lastModifiedBy>Keith</cp:lastModifiedBy>
  <cp:revision>56</cp:revision>
  <cp:lastPrinted>2015-05-16T21:04:48Z</cp:lastPrinted>
  <dcterms:created xsi:type="dcterms:W3CDTF">2015-04-22T16:10:47Z</dcterms:created>
  <dcterms:modified xsi:type="dcterms:W3CDTF">2015-05-16T21:08:12Z</dcterms:modified>
</cp:coreProperties>
</file>